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9382CDF-4248-40B5-9BD6-A0F31BB49A4C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546B521-EE38-4619-ADA4-56228F4F734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sychology.about.com/od/profilesofmajorthinkers/p/bio_bandura.htm" TargetMode="External"/><Relationship Id="rId2" Type="http://schemas.openxmlformats.org/officeDocument/2006/relationships/hyperlink" Target="http://www.uky.edu/~eushe2/Bandura/BanduraFEA2008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unhwildcats.com/sports/gymnastics/coaches/Ed_Datti" TargetMode="External"/><Relationship Id="rId4" Type="http://schemas.openxmlformats.org/officeDocument/2006/relationships/hyperlink" Target="http://www.criminology.fsu.edu/crimtheory/bandura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mBqwWlJg8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/>
          <a:lstStyle/>
          <a:p>
            <a:r>
              <a:rPr lang="en-US" dirty="0" smtClean="0"/>
              <a:t>Albert Bandura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12618"/>
            <a:ext cx="5726639" cy="344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509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Modeling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Observers attend to models when they believe they are capable of learning or performing the modeled behavior.</a:t>
            </a:r>
          </a:p>
          <a:p>
            <a:pPr lvl="1"/>
            <a:r>
              <a:rPr lang="en-US" sz="2400" dirty="0" smtClean="0"/>
              <a:t>“If they can do it, I can too”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0791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4 Elements of Observational Learning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60070" indent="-514350">
              <a:buFont typeface="+mj-lt"/>
              <a:buAutoNum type="arabicPeriod"/>
            </a:pPr>
            <a:r>
              <a:rPr lang="en-US" sz="2800" dirty="0" smtClean="0"/>
              <a:t>Pay attention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2800" dirty="0" smtClean="0"/>
              <a:t>Retaining information or impressions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2800" dirty="0" smtClean="0"/>
              <a:t>Producing behaviors</a:t>
            </a:r>
          </a:p>
          <a:p>
            <a:pPr marL="560070" indent="-514350">
              <a:buFont typeface="+mj-lt"/>
              <a:buAutoNum type="arabicPeriod"/>
            </a:pPr>
            <a:r>
              <a:rPr lang="en-US" sz="2800" dirty="0" smtClean="0"/>
              <a:t>Being motivated to repeat the behaviors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15217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93703"/>
            <a:ext cx="7315200" cy="1154097"/>
          </a:xfrm>
        </p:spPr>
        <p:txBody>
          <a:bodyPr>
            <a:noAutofit/>
          </a:bodyPr>
          <a:lstStyle/>
          <a:p>
            <a:r>
              <a:rPr lang="en-US" dirty="0" smtClean="0"/>
              <a:t>As teachers (models) we must get students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315200" cy="4709160"/>
          </a:xfrm>
        </p:spPr>
        <p:txBody>
          <a:bodyPr/>
          <a:lstStyle/>
          <a:p>
            <a:r>
              <a:rPr lang="en-US" sz="2400" dirty="0" smtClean="0"/>
              <a:t>Pay Attention</a:t>
            </a:r>
          </a:p>
          <a:p>
            <a:pPr lvl="1"/>
            <a:r>
              <a:rPr lang="en-US" sz="2000" dirty="0" smtClean="0"/>
              <a:t>Keep the students’ attention</a:t>
            </a:r>
          </a:p>
          <a:p>
            <a:pPr lvl="3"/>
            <a:r>
              <a:rPr lang="en-US" sz="1600" dirty="0" smtClean="0"/>
              <a:t>Make clear presentations or highlight important points</a:t>
            </a:r>
          </a:p>
          <a:p>
            <a:pPr lvl="3"/>
            <a:r>
              <a:rPr lang="en-US" sz="1600" dirty="0" smtClean="0"/>
              <a:t>Lead by example</a:t>
            </a:r>
          </a:p>
          <a:p>
            <a:r>
              <a:rPr lang="en-US" sz="2400" dirty="0" smtClean="0"/>
              <a:t>Retain information</a:t>
            </a:r>
          </a:p>
          <a:p>
            <a:pPr lvl="1"/>
            <a:r>
              <a:rPr lang="en-US" sz="2000" dirty="0" smtClean="0"/>
              <a:t>Improved by mental rehearsal or actual practice</a:t>
            </a:r>
          </a:p>
          <a:p>
            <a:r>
              <a:rPr lang="en-US" sz="2400" dirty="0" smtClean="0"/>
              <a:t>Produce behaviors</a:t>
            </a:r>
          </a:p>
          <a:p>
            <a:pPr lvl="1"/>
            <a:r>
              <a:rPr lang="en-US" sz="2000" dirty="0" smtClean="0"/>
              <a:t>Practice</a:t>
            </a:r>
          </a:p>
          <a:p>
            <a:pPr lvl="1"/>
            <a:r>
              <a:rPr lang="en-US" sz="2000" dirty="0" smtClean="0"/>
              <a:t>Feedback</a:t>
            </a:r>
          </a:p>
          <a:p>
            <a:pPr lvl="1"/>
            <a:r>
              <a:rPr lang="en-US" sz="2000" dirty="0" smtClean="0"/>
              <a:t>Coaching</a:t>
            </a:r>
          </a:p>
          <a:p>
            <a:r>
              <a:rPr lang="en-US" sz="2400" dirty="0" smtClean="0"/>
              <a:t>Be motivated to repeat the behaviors</a:t>
            </a:r>
          </a:p>
          <a:p>
            <a:pPr lvl="1"/>
            <a:r>
              <a:rPr lang="en-US" sz="2000" dirty="0" smtClean="0"/>
              <a:t>Use reinforcement techniques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561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http://www.uky.edu/~</a:t>
            </a:r>
            <a:r>
              <a:rPr lang="en-US" dirty="0" smtClean="0">
                <a:hlinkClick r:id="rId2"/>
              </a:rPr>
              <a:t>eushe2/Bandura/BanduraFEA2008.html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psychology.about.com/od/profilesofmajorthinkers/p/bio_bandura.htm</a:t>
            </a:r>
            <a:endParaRPr lang="en-US" dirty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www.criminology.fsu.edu/crimtheory/bandura.htm</a:t>
            </a:r>
            <a:endParaRPr lang="en-US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unhwildcats.com/sports/gymnastics/coaches/Ed_Datti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75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Early Life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Born December 4, 1925 in </a:t>
            </a:r>
            <a:r>
              <a:rPr lang="en-US" sz="2800" dirty="0" err="1" smtClean="0"/>
              <a:t>Mundare</a:t>
            </a:r>
            <a:r>
              <a:rPr lang="en-US" sz="2800" dirty="0" smtClean="0"/>
              <a:t>, </a:t>
            </a:r>
            <a:r>
              <a:rPr lang="en-US" sz="2800" dirty="0" smtClean="0"/>
              <a:t>Canada</a:t>
            </a:r>
          </a:p>
          <a:p>
            <a:r>
              <a:rPr lang="en-US" sz="2800" dirty="0" smtClean="0"/>
              <a:t>5 older siblings</a:t>
            </a:r>
          </a:p>
          <a:p>
            <a:r>
              <a:rPr lang="en-US" sz="2800" dirty="0" smtClean="0"/>
              <a:t>Attended small school with only 2 teachers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5184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 in Psychology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Attended University of British Columbia</a:t>
            </a:r>
          </a:p>
          <a:p>
            <a:pPr lvl="1"/>
            <a:r>
              <a:rPr lang="en-US" dirty="0" smtClean="0"/>
              <a:t>Biology major at first</a:t>
            </a:r>
          </a:p>
          <a:p>
            <a:r>
              <a:rPr lang="en-US" dirty="0" smtClean="0"/>
              <a:t>Graduated </a:t>
            </a:r>
            <a:r>
              <a:rPr lang="en-US" dirty="0" smtClean="0"/>
              <a:t>in 3 years, then attended the University of Iowa for graduate school</a:t>
            </a:r>
          </a:p>
          <a:p>
            <a:r>
              <a:rPr lang="en-US" dirty="0" smtClean="0"/>
              <a:t>After earning my Ph. D., I was offered a job at Stanford University</a:t>
            </a:r>
          </a:p>
        </p:txBody>
      </p:sp>
    </p:spTree>
    <p:extLst>
      <p:ext uri="{BB962C8B-B14F-4D97-AF65-F5344CB8AC3E}">
        <p14:creationId xmlns:p14="http://schemas.microsoft.com/office/powerpoint/2010/main" val="66031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Stanford University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Currently a psychologist and professor at Stanford </a:t>
            </a:r>
            <a:r>
              <a:rPr lang="en-US" sz="2800" dirty="0" smtClean="0"/>
              <a:t>University</a:t>
            </a:r>
          </a:p>
          <a:p>
            <a:r>
              <a:rPr lang="en-US" sz="2800" dirty="0" smtClean="0"/>
              <a:t>Early work on Social learning theory</a:t>
            </a:r>
          </a:p>
          <a:p>
            <a:pPr lvl="1"/>
            <a:r>
              <a:rPr lang="en-US" sz="2400" dirty="0" smtClean="0"/>
              <a:t>Pointed out two key distinctions between enactive and observational learning</a:t>
            </a:r>
          </a:p>
        </p:txBody>
      </p:sp>
    </p:spTree>
    <p:extLst>
      <p:ext uri="{BB962C8B-B14F-4D97-AF65-F5344CB8AC3E}">
        <p14:creationId xmlns:p14="http://schemas.microsoft.com/office/powerpoint/2010/main" val="48754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98503"/>
            <a:ext cx="7315200" cy="1154097"/>
          </a:xfrm>
        </p:spPr>
        <p:txBody>
          <a:bodyPr>
            <a:normAutofit/>
          </a:bodyPr>
          <a:lstStyle/>
          <a:p>
            <a:r>
              <a:rPr lang="en-US" sz="4800" dirty="0" smtClean="0"/>
              <a:t>Enactive Learning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2057400"/>
            <a:ext cx="3566160" cy="427939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Learning by doing</a:t>
            </a:r>
          </a:p>
          <a:p>
            <a:pPr lvl="1"/>
            <a:r>
              <a:rPr lang="en-US" sz="2800" dirty="0" smtClean="0"/>
              <a:t>Reinforcement does not “stamp in” responses, but instills expectations about outcomes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434" y="1998439"/>
            <a:ext cx="2737846" cy="3945161"/>
          </a:xfrm>
        </p:spPr>
      </p:pic>
    </p:spTree>
    <p:extLst>
      <p:ext uri="{BB962C8B-B14F-4D97-AF65-F5344CB8AC3E}">
        <p14:creationId xmlns:p14="http://schemas.microsoft.com/office/powerpoint/2010/main" val="314448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Observational Learning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Learning by observing</a:t>
            </a:r>
          </a:p>
          <a:p>
            <a:pPr lvl="1"/>
            <a:r>
              <a:rPr lang="en-US" sz="2400" dirty="0" smtClean="0"/>
              <a:t>People can learn by watching, they must be focusing their attention, constructing images, remembering, analyzing and making decisions that affect learning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85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err="1" smtClean="0"/>
              <a:t>Bobo</a:t>
            </a:r>
            <a:r>
              <a:rPr lang="en-US" sz="4800" dirty="0" smtClean="0"/>
              <a:t> Doll Experiment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Showed children a video of a woman beating a </a:t>
            </a:r>
            <a:r>
              <a:rPr lang="en-US" sz="2400" dirty="0" err="1" smtClean="0"/>
              <a:t>Bobo</a:t>
            </a:r>
            <a:r>
              <a:rPr lang="en-US" sz="2400" dirty="0" smtClean="0"/>
              <a:t> Doll</a:t>
            </a:r>
          </a:p>
          <a:p>
            <a:r>
              <a:rPr lang="en-US" sz="2400" dirty="0" smtClean="0"/>
              <a:t>Let children go in the room with the doll, they mimicked what they saw the adult do</a:t>
            </a:r>
          </a:p>
          <a:p>
            <a:r>
              <a:rPr lang="en-US" sz="2400" dirty="0" smtClean="0"/>
              <a:t>There was no encouragement or reward to copy the video</a:t>
            </a:r>
          </a:p>
          <a:p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www.youtube.com/watch?v=dmBqwWlJg8U</a:t>
            </a:r>
            <a:r>
              <a:rPr lang="en-US" sz="2400" dirty="0" smtClean="0"/>
              <a:t> (1:18)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38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Social Cognitive Theory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Retains an emphasis on the role of other people serving as models an teachers, but includes thinking, believing, expecting, anticipating, self-regulating, and making comparisons and judgments</a:t>
            </a:r>
          </a:p>
          <a:p>
            <a:pPr lvl="1"/>
            <a:r>
              <a:rPr lang="en-US" sz="2400" dirty="0" smtClean="0"/>
              <a:t>Current perspective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68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1154097"/>
          </a:xfrm>
        </p:spPr>
        <p:txBody>
          <a:bodyPr/>
          <a:lstStyle/>
          <a:p>
            <a:r>
              <a:rPr lang="en-US" dirty="0" smtClean="0"/>
              <a:t>Social Cognitive Theory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100" y="1828800"/>
            <a:ext cx="6781800" cy="455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1164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1485</TotalTime>
  <Words>342</Words>
  <Application>Microsoft Office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Perspective</vt:lpstr>
      <vt:lpstr>Albert Bandura</vt:lpstr>
      <vt:lpstr>Early Life</vt:lpstr>
      <vt:lpstr>Interest in Psychology</vt:lpstr>
      <vt:lpstr>Stanford University</vt:lpstr>
      <vt:lpstr>Enactive Learning</vt:lpstr>
      <vt:lpstr>Observational Learning</vt:lpstr>
      <vt:lpstr>Bobo Doll Experiment</vt:lpstr>
      <vt:lpstr>Social Cognitive Theory</vt:lpstr>
      <vt:lpstr>Social Cognitive Theory</vt:lpstr>
      <vt:lpstr>Modeling</vt:lpstr>
      <vt:lpstr>4 Elements of Observational Learning</vt:lpstr>
      <vt:lpstr>As teachers (models) we must get students to: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Bandura</dc:title>
  <dc:creator>Lindsay Sumner</dc:creator>
  <cp:lastModifiedBy>Lindsay Sumner</cp:lastModifiedBy>
  <cp:revision>13</cp:revision>
  <dcterms:created xsi:type="dcterms:W3CDTF">2014-02-05T18:03:55Z</dcterms:created>
  <dcterms:modified xsi:type="dcterms:W3CDTF">2014-02-11T18:51:19Z</dcterms:modified>
</cp:coreProperties>
</file>